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old" panose="020B0604020202020204" charset="0"/>
      <p:bold r:id="rId25"/>
    </p:embeddedFont>
    <p:embeddedFont>
      <p:font typeface="Source Sans Pro" panose="020B0503030403020204" pitchFamily="3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130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48220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Deep Learning en el Borde (Edge AI)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720941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Fundamentos y Arquitectura. Presentado por: 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Piza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Nava Vladimir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Universidad San Francisco Xavier de Chuquisaca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Inteligencia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Artificial II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 de junio de 2025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94859" y="6016585"/>
            <a:ext cx="10548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VP</a:t>
            </a:r>
            <a:endParaRPr lang="en-US" sz="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02F038-B113-4499-B727-FDB4622B3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9832"/>
            <a:ext cx="1107900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Tecnologías y Herramientas Comunes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828092"/>
            <a:ext cx="343733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Frameworks Esenciales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42554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TensorFlow Lite: Optimizado para el borde.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882033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PyTorch Mobile: Inferencia eficiente.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33851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ONNX: Interoperabilidad de modelos.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79500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ML: Integración en iOS.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387221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Estos frameworks permiten la ejecución de modelos de IA en dispositivos limitados. Son clave para el despliegue en Edge AI.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858929"/>
            <a:ext cx="6150293" cy="33225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2C2D26D-1030-4AFD-869C-A02913201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071" y="568523"/>
            <a:ext cx="642461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Hardware Dedicado para Edge AI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71" y="1275517"/>
            <a:ext cx="407194" cy="4071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0071" y="1886307"/>
            <a:ext cx="1850946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Raspberry Pi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570071" y="2215277"/>
            <a:ext cx="98326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 versátil para prototipos Edge AI.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1" y="2866787"/>
            <a:ext cx="407194" cy="4071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0071" y="3477578"/>
            <a:ext cx="1850946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NVIDIA Jetson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570071" y="3806547"/>
            <a:ext cx="98326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Potencia de GPU para inferencia avanzada.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71" y="4458057"/>
            <a:ext cx="407194" cy="4071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0071" y="5068848"/>
            <a:ext cx="1850946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Teléfonos Móviles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570071" y="5397818"/>
            <a:ext cx="98326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NPUs integradas optimizan el rendimiento de IA.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71" y="6049328"/>
            <a:ext cx="407194" cy="40719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0071" y="6660118"/>
            <a:ext cx="1850946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Coral TPU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570071" y="6989088"/>
            <a:ext cx="98326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Acelerador de inferencia de TensorFlow Lite.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570071" y="7416641"/>
            <a:ext cx="98326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hardware especializado es fundamental para el procesamiento eficiente en el borde. Las NPUs en móviles son un avance significativo.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8725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Sistemas Operativos y Comparativa de Rendimiento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248263"/>
            <a:ext cx="446222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Sistemas Operativos Comunes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84571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Android: Amplia adopción, acceso a NPUs.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30220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iOS: Integración profunda con Core ML.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75869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 Embebido: Flexibilidad para dispositivos IoT.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350907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Estos sistemas operativos habilitan la ejecución de modelos de IA directamente en el dispositivo. La optimización es clave.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3279100"/>
            <a:ext cx="6150293" cy="2703552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8932783" y="5982652"/>
            <a:ext cx="246817" cy="246817"/>
          </a:xfrm>
          <a:prstGeom prst="roundRect">
            <a:avLst>
              <a:gd name="adj" fmla="val 7410"/>
            </a:avLst>
          </a:prstGeom>
          <a:solidFill>
            <a:srgbClr val="232429"/>
          </a:solidFill>
          <a:ln/>
        </p:spPr>
      </p:sp>
      <p:sp>
        <p:nvSpPr>
          <p:cNvPr id="10" name="Text 7"/>
          <p:cNvSpPr/>
          <p:nvPr/>
        </p:nvSpPr>
        <p:spPr>
          <a:xfrm>
            <a:off x="9240560" y="5982652"/>
            <a:ext cx="138231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Latencia (ms)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10775275" y="5982652"/>
            <a:ext cx="246817" cy="246817"/>
          </a:xfrm>
          <a:prstGeom prst="roundRect">
            <a:avLst>
              <a:gd name="adj" fmla="val 7410"/>
            </a:avLst>
          </a:prstGeom>
          <a:solidFill>
            <a:srgbClr val="585965"/>
          </a:solidFill>
          <a:ln/>
        </p:spPr>
      </p:sp>
      <p:sp>
        <p:nvSpPr>
          <p:cNvPr id="12" name="Text 9"/>
          <p:cNvSpPr/>
          <p:nvPr/>
        </p:nvSpPr>
        <p:spPr>
          <a:xfrm>
            <a:off x="11083052" y="5982652"/>
            <a:ext cx="241173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Consumo Energía (mW)</a:t>
            </a:r>
            <a:endParaRPr lang="en-US" sz="19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094BEE0-90FB-4E71-8201-89239B38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52318"/>
            <a:ext cx="993814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Aplicaciones Prácticas de Edge AI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547229"/>
            <a:ext cx="1049417" cy="6485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0032" y="3547229"/>
            <a:ext cx="169806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Salud y Wearables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60032" y="4396502"/>
            <a:ext cx="1698069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Monitoreo continuo, detección de anomalías.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592" y="3547229"/>
            <a:ext cx="1049417" cy="6485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62826" y="3547229"/>
            <a:ext cx="169806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Seguridad y Cámaras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62826" y="4396502"/>
            <a:ext cx="169806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Detección de intrusos en tiempo real.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386" y="3547229"/>
            <a:ext cx="1049417" cy="6485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65619" y="3547229"/>
            <a:ext cx="169806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Industria 4.0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765619" y="4396502"/>
            <a:ext cx="169806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Mantenimiento predictivo, optimización.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180" y="3547229"/>
            <a:ext cx="1049536" cy="6486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068532" y="3547229"/>
            <a:ext cx="169806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Transporte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068532" y="4045863"/>
            <a:ext cx="1698069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Vehículos autónomos, asistentes de conductor.</a:t>
            </a:r>
            <a:endParaRPr lang="en-US" sz="19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9FFA53F-E71D-4E6C-8BF9-1FD4B029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084" y="678061"/>
            <a:ext cx="8547735" cy="700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Edge AI en Diversos Sectores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084" y="1994892"/>
            <a:ext cx="3173611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Más Allá de la Fábrica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084" y="2591753"/>
            <a:ext cx="6151364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Agricultura: Sensores inteligentes, monitoreo de cultivos.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084" y="3417570"/>
            <a:ext cx="6151364" cy="369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Hogares inteligentes: Automatización, asistentes de voz.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084" y="3873579"/>
            <a:ext cx="6151364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Educación: Aprendizaje adaptativo, herramientas interactivas.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084" y="4835128"/>
            <a:ext cx="6151364" cy="1109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versatilidad de Edge AI permite su implementación en múltiples dominios. Los teléfonos móviles son una plataforma clave.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72" y="2025729"/>
            <a:ext cx="6151364" cy="332303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623572" y="5626179"/>
            <a:ext cx="4844415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Impacto de los Teléfonos Móviles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23572" y="6223040"/>
            <a:ext cx="6151364" cy="1109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smartphones son una plataforma ideal para Edge AI. Permiten acceso masivo a la inteligencia artificial. Sensores integrados y NPUs potencian sus capacidades.</a:t>
            </a:r>
            <a:endParaRPr lang="en-US" sz="19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692BCD4-B0C7-40F7-9DFF-687BE4D39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500" y="602575"/>
            <a:ext cx="9547741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Impacto Socioeconómico de Edge AI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64500" y="1659969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474351" y="1734979"/>
            <a:ext cx="384155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Democratización Tecnológica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474351" y="2176224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Acceso a IA sin infraestructura de nube. Menos dependencia de conexiones rápidas.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4500" y="2940725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1474351" y="3015734"/>
            <a:ext cx="271629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Reducción de Costos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474351" y="3456980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Menos tráfico de datos y almacenamiento en la nube. Operaciones más eficientes.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4500" y="4221480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474351" y="4296489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Innovación Local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474351" y="4737735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Desarrollo de soluciones personalizadas. Nuevas oportunidades de negocio.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4500" y="5502235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1474351" y="5577245"/>
            <a:ext cx="260615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Creación de Empleo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74351" y="6018490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Nuevos roles en desarrollo y mantenimiento de Edge AI. Impulsa la economía digital.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4500" y="6782991"/>
            <a:ext cx="491490" cy="49149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1474351" y="6858000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Brecha Digital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474351" y="7299246"/>
            <a:ext cx="123915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Teléfonos móviles reducen la barrera de entrada. Acceso a IA en zonas remotas.</a:t>
            </a:r>
            <a:endParaRPr lang="en-US" sz="17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507F816-0DA0-433C-9044-60C820E7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036" y="674965"/>
            <a:ext cx="9372362" cy="697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Regulaciones y Ética en Edge AI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59036" y="1985843"/>
            <a:ext cx="3372088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Privacidad y Seguridad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59036" y="2579846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GDPR y CCPA: Protección de datos personales.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59036" y="3033951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NIST: Marco de ciberseguridad robusto.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59036" y="3623072"/>
            <a:ext cx="6156722" cy="1104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privacidad es crucial. Edge AI puede procesar datos localmente, mejorando la seguridad. Teléfonos móviles deben cumplir estas normativas.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262" y="2016562"/>
            <a:ext cx="6156722" cy="33260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22262" y="5618678"/>
            <a:ext cx="3357563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Consideraciones Éticas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22262" y="6212681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UNESCO: Guías para IA responsable.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22262" y="6666786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Sesgos algorítmicos: Necesidad de modelos justos.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622262" y="7120890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Transparencia: Explicabilidad en la toma de decisiones.</a:t>
            </a:r>
            <a:endParaRPr lang="en-US" sz="19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4F3371D-D550-4EDC-92A2-99BFCCC7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999" y="961668"/>
            <a:ext cx="7558802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Conclusiones y Futuro de Edge AI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78999" y="2587943"/>
            <a:ext cx="7558802" cy="1358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Edge AI ofrece beneficios de latencia, privacidad y eficiencia. Enfrenta desafíos de hardware, energía y regulación. Las oportunidades son inmensas en todos los sectores. Los teléfonos móviles serán fundamentales para su adopción masiva. TinyML, 5G y Federated Learning prometen un futuro emocionante.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8999" y="4201478"/>
            <a:ext cx="3666173" cy="1589842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505456" y="4427934"/>
            <a:ext cx="257365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Beneficios Clave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05456" y="4885492"/>
            <a:ext cx="3213259" cy="679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Latencia reducida. Mayor privacidad. Eficiencia energética.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628" y="4201478"/>
            <a:ext cx="3666173" cy="1589842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98085" y="4427934"/>
            <a:ext cx="257365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Desafíos Actuales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98085" y="4885492"/>
            <a:ext cx="3213259" cy="679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Recursos limitados. Complejidad de desarrollo. Seguridad.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8999" y="6017776"/>
            <a:ext cx="7558802" cy="1250156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505456" y="6244233"/>
            <a:ext cx="313205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Oportunidades Futuras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505456" y="6701790"/>
            <a:ext cx="710588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Innovación. Nuevos mercados. Impacto social.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2476C86-4057-4AB3-9F76-D44A4F3B8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9FD040-0F90-4956-BE92-F560EDE5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AEFAE7F-E3E2-466A-BFD1-05414C6A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816C9D1-9E1A-4DE9-9092-6D3842A2829D}"/>
              </a:ext>
            </a:extLst>
          </p:cNvPr>
          <p:cNvSpPr/>
          <p:nvPr/>
        </p:nvSpPr>
        <p:spPr>
          <a:xfrm>
            <a:off x="6651282" y="3757665"/>
            <a:ext cx="3657600" cy="714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GRACIAS…!!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1479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48678"/>
            <a:ext cx="671857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Introducción a Edge AI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1920121"/>
            <a:ext cx="1234083" cy="1480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4698" y="216693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IA y Deep Learning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44698" y="2665571"/>
            <a:ext cx="776430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Transformando industrias y nuestra vida diaria.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3401020"/>
            <a:ext cx="1234083" cy="1480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4698" y="3647837"/>
            <a:ext cx="320968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Necesidad de Edge AI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44698" y="4146471"/>
            <a:ext cx="776430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Procesamiento local para eficiencia y velocidad.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98" y="4881920"/>
            <a:ext cx="1234083" cy="14808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44698" y="5128736"/>
            <a:ext cx="298120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Relevancia Moderna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44698" y="5627370"/>
            <a:ext cx="776430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Clave para la computación distribuida.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863798" y="6640473"/>
            <a:ext cx="92452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inteligencia artificial y el deep learning son el motor de la innovación. Edge AI es esencial para la adopción masiva. Los teléfonos móviles impulsan su relevancia.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31094"/>
            <a:ext cx="714934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¿Qué es Deep Learning?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44935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Definición Clave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046809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sz="2000" dirty="0">
                <a:effectLst/>
              </a:rPr>
              <a:t>Rama de la IA que usa redes neuronales con múltiples capas para modelar patrones complejos en datos.</a:t>
            </a:r>
          </a:p>
        </p:txBody>
      </p:sp>
      <p:sp>
        <p:nvSpPr>
          <p:cNvPr id="5" name="Text 3"/>
          <p:cNvSpPr/>
          <p:nvPr/>
        </p:nvSpPr>
        <p:spPr>
          <a:xfrm>
            <a:off x="863798" y="4033957"/>
            <a:ext cx="34598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Funcionamiento Básico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4631412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 patrones complejos. Usa grandes volúmenes de datos. Identifica características automáticamente.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480191"/>
            <a:ext cx="6150293" cy="33225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63798" y="6358057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deep learning es un avance significativo en la IA. Sus modelos aprenden de manera jerárquica. Esto permite una comprensión profunda de los datos.</a:t>
            </a:r>
            <a:endParaRPr lang="en-US" sz="19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1FA7DF-B70F-4B05-809A-1AB6A54E9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86156" y="651034"/>
            <a:ext cx="9315688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Modelos Comunes de Deep Learning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4486156" y="2351008"/>
            <a:ext cx="4539496" cy="2353270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4722852" y="2587704"/>
            <a:ext cx="4066103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CNN (Redes Convolucionales)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22852" y="3402449"/>
            <a:ext cx="4066103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Ideales para imágenes. Reconocimiento facial. Clasificación de objetos en móviles.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9262348" y="2351008"/>
            <a:ext cx="4539496" cy="2353270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499044" y="2587704"/>
            <a:ext cx="356294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RNN (Redes Recurrentes)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499044" y="3066098"/>
            <a:ext cx="4066103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Procesan secuencias de datos. Traducción de voz. Predicción de texto en teclados.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486156" y="4940975"/>
            <a:ext cx="9315688" cy="1661874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4722852" y="5177671"/>
            <a:ext cx="269021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Transformers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722852" y="5656064"/>
            <a:ext cx="8842296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Excelente en procesamiento de lenguaje. Modelos de lenguaje grandes. Asistentes virtuales en móviles.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486156" y="6869073"/>
            <a:ext cx="931568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Estos modelos son la base de muchas aplicaciones de IA. Su implementación en teléfonos móviles es creciente. Permiten nuevas funcionalidades y experiencias.</a:t>
            </a:r>
            <a:endParaRPr lang="en-US" sz="18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4650833-20E6-422B-A838-3B988D582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0462" y="660440"/>
            <a:ext cx="7599998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¿Qué es Edge Computing?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40462" y="1942981"/>
            <a:ext cx="298799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Procesamiento Local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40462" y="2524244"/>
            <a:ext cx="6181844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Datos procesados cerca de la fuente. No en un centro de datos remoto.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0462" y="3484721"/>
            <a:ext cx="272903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Frente a la Nube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40462" y="4065984"/>
            <a:ext cx="6181844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Menos dependencia de la red. Mayor velocidad de respuesta. Reducción de transferencia de datos.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40462" y="5026462"/>
            <a:ext cx="315765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Dispositivos Comunes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840462" y="5607725"/>
            <a:ext cx="618184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Teléfonos móviles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40462" y="6051828"/>
            <a:ext cx="618184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Cámaras inteligentes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40462" y="6495931"/>
            <a:ext cx="618184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Microcontroladores</a:t>
            </a:r>
            <a:endParaRPr lang="en-US" sz="18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14" y="1972985"/>
            <a:ext cx="6181844" cy="333958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40462" y="7210187"/>
            <a:ext cx="12949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Edge computing optimiza el flujo de datos. Esto es crucial para la era del IoT. Permite decisiones más rápidas y eficientes.</a:t>
            </a:r>
            <a:endParaRPr lang="en-US" sz="18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4F3E382-FC2B-4A15-B948-C5762F978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35673" y="779740"/>
            <a:ext cx="5053012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¿Qué es Edge AI?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73" y="1744861"/>
            <a:ext cx="555784" cy="5557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35673" y="2578537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Intersección Clave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4435673" y="3027640"/>
            <a:ext cx="45693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 learning ejecutado en el borde. Combina IA con Edge Computing.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946" y="1744861"/>
            <a:ext cx="555784" cy="5557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2946" y="2578537"/>
            <a:ext cx="263949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Edge AI vs. Cloud AI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9282946" y="3027640"/>
            <a:ext cx="45693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Procesamiento en dispositivo. No envía datos a la nube. Mayor privacidad y rapidez.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673" y="4250174"/>
            <a:ext cx="555784" cy="5557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35673" y="5083850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Móviles con NPUs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4435673" y="5532953"/>
            <a:ext cx="4569381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Unidades de Procesamiento Neuronal. Aceleran modelos de IA. Teléfonos inteligentes de última generación.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35673" y="6783110"/>
            <a:ext cx="941665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Edge AI permite inteligencia distribuida. Revoluciona la forma en que los dispositivos operan. Extiende las capacidades de la IA.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379902F-C172-4E21-813E-F71CA8E78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31094"/>
            <a:ext cx="113678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Optimización de Modelos para Edge AI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480191"/>
            <a:ext cx="6150293" cy="33225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228885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00"/>
              </a:lnSpc>
              <a:buSzPct val="100000"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3540765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</a:t>
            </a: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Elimina conexiones o neuronas redundantes. Mantiene rendimiento clave.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283444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Destilación de Conocimiento: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Modelo pequeño aprende de uno grande. Transfiere el conocimiento.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5028471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Compresión: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Reduce el tamaño total del modelo. Optimiza el almacenamiento.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6358057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Estas técnicas son vitales para Edge AI. Permiten ejecutar IA compleja en dispositivos limitados. Los teléfonos móviles se benefician enormemente.</a:t>
            </a:r>
            <a:endParaRPr lang="en-US" sz="19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3D8CE48-05EC-40DD-98AF-2C215030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D68576BA-AD07-472F-B87F-82F1D7BAE297}"/>
              </a:ext>
            </a:extLst>
          </p:cNvPr>
          <p:cNvSpPr/>
          <p:nvPr/>
        </p:nvSpPr>
        <p:spPr>
          <a:xfrm>
            <a:off x="7623929" y="2758607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s-ES" sz="1900" b="1" dirty="0"/>
              <a:t>Cuantización:</a:t>
            </a:r>
            <a:r>
              <a:rPr lang="es-ES" sz="1900" dirty="0"/>
              <a:t> Reduce la precisión de los pesos (por ejemplo, de 32 a 8 bits) poca </a:t>
            </a:r>
            <a:r>
              <a:rPr lang="es-ES" sz="2000" dirty="0"/>
              <a:t>pérdida de precisión.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851" y="562094"/>
            <a:ext cx="9452491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Ventajas de Deep Learning en el Borde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14851" y="1550789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805398" y="1606510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378625" y="1620917"/>
            <a:ext cx="23212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Menor Latencia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78625" y="2033588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Respuestas en tiempo real. Crucial para aplicaciones críticas.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4851" y="2748558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805398" y="2804279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378625" y="2818686"/>
            <a:ext cx="23212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Mayor Privacidad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378625" y="3231356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Datos sensibles permanecen en el dispositivo. Cumplimiento de normas.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4851" y="3946327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805398" y="4002048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378625" y="4016454"/>
            <a:ext cx="374189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Reducción de Ancho de Banda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378625" y="4429125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Menos datos enviados a la nube. Ahorro de costos y congestión.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51" y="5144095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805398" y="5199817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378625" y="5214223"/>
            <a:ext cx="23212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Alta Disponibilidad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378625" y="5626894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Funciona sin conexión a internet. Fiabilidad en cualquier lugar.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4851" y="6341864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805398" y="6397585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378625" y="6411992"/>
            <a:ext cx="23212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Ahorro Energético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378625" y="6824663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Procesamiento eficiente en el dispositivo. Baterías más duraderas.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4851" y="7360920"/>
            <a:ext cx="1320069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beneficios transforman la experiencia del usuario. Especialmente en teléfonos móviles. Mejoran la eficiencia operativa.</a:t>
            </a:r>
            <a:endParaRPr lang="en-US" sz="16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42359AB-D11A-4528-85E8-8FA6DA57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149" y="801291"/>
            <a:ext cx="12108775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Arquitectura General de un Sistema Edge AI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375410" y="2309693"/>
            <a:ext cx="331601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1. Recopilación de Datos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09149" y="2776776"/>
            <a:ext cx="388227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Sensores de dispositivos capturan información. Cámaras, micrófonos.</a:t>
            </a:r>
            <a:endParaRPr lang="en-US" sz="1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30" y="1920359"/>
            <a:ext cx="4554141" cy="455414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59" y="2677120"/>
            <a:ext cx="345877" cy="4323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8980" y="2309693"/>
            <a:ext cx="317789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2. Procesamiento Local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938980" y="2776776"/>
            <a:ext cx="388227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Modelo Edge AI analiza datos. En el dispositivo mismo.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130" y="1920359"/>
            <a:ext cx="4554141" cy="455414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175" y="3064669"/>
            <a:ext cx="345877" cy="4323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8980" y="4595932"/>
            <a:ext cx="3882271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3. Toma de Acción / Comunicación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938980" y="5391388"/>
            <a:ext cx="388227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Decisiones en tiempo real. Envío de resultados relevantes.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130" y="1920359"/>
            <a:ext cx="4554141" cy="455414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626" y="5285184"/>
            <a:ext cx="345877" cy="43231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36558" y="4760119"/>
            <a:ext cx="365486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4. Sincronización Opcional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809149" y="5227201"/>
            <a:ext cx="388227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 la nube para actualizaciones. Mejora continua del modelo.</a:t>
            </a:r>
            <a:endParaRPr lang="en-US" sz="18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130" y="1920359"/>
            <a:ext cx="4554141" cy="455414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111" y="4897636"/>
            <a:ext cx="345877" cy="432316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09149" y="6734532"/>
            <a:ext cx="13012102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flujo permite autonomía y eficiencia. Ejemplos incluyen TensorFlow Lite y Raspberry Pi. Los teléfonos móviles son un caso de uso primario.</a:t>
            </a:r>
            <a:endParaRPr lang="en-US" sz="18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9CB3B6-10BF-490F-9C4A-B970C97BC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1270</Words>
  <Application>Microsoft Office PowerPoint</Application>
  <PresentationFormat>Personalizado</PresentationFormat>
  <Paragraphs>168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Montserrat Bold</vt:lpstr>
      <vt:lpstr>Source Sans Pro Medium</vt:lpstr>
      <vt:lpstr>Source Sans Pro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vladi _13</cp:lastModifiedBy>
  <cp:revision>5</cp:revision>
  <dcterms:created xsi:type="dcterms:W3CDTF">2025-06-19T01:54:53Z</dcterms:created>
  <dcterms:modified xsi:type="dcterms:W3CDTF">2025-06-23T07:30:29Z</dcterms:modified>
</cp:coreProperties>
</file>